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15"/>
  </p:notesMasterIdLst>
  <p:handoutMasterIdLst>
    <p:handoutMasterId r:id="rId16"/>
  </p:handoutMasterIdLst>
  <p:sldIdLst>
    <p:sldId id="256" r:id="rId3"/>
    <p:sldId id="289" r:id="rId4"/>
    <p:sldId id="279" r:id="rId5"/>
    <p:sldId id="257" r:id="rId6"/>
    <p:sldId id="287" r:id="rId7"/>
    <p:sldId id="260" r:id="rId8"/>
    <p:sldId id="265" r:id="rId9"/>
    <p:sldId id="263" r:id="rId10"/>
    <p:sldId id="278" r:id="rId11"/>
    <p:sldId id="261" r:id="rId12"/>
    <p:sldId id="288" r:id="rId13"/>
    <p:sldId id="290" r:id="rId1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6AEA4B3-376D-450D-8F92-E76850DF63D0}">
          <p14:sldIdLst>
            <p14:sldId id="256"/>
            <p14:sldId id="289"/>
            <p14:sldId id="279"/>
            <p14:sldId id="257"/>
            <p14:sldId id="287"/>
            <p14:sldId id="260"/>
            <p14:sldId id="265"/>
            <p14:sldId id="263"/>
            <p14:sldId id="278"/>
            <p14:sldId id="261"/>
            <p14:sldId id="288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8E2"/>
    <a:srgbClr val="8F4186"/>
    <a:srgbClr val="B73B09"/>
    <a:srgbClr val="7B457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000" autoAdjust="0"/>
    <p:restoredTop sz="78763" autoAdjust="0"/>
  </p:normalViewPr>
  <p:slideViewPr>
    <p:cSldViewPr>
      <p:cViewPr>
        <p:scale>
          <a:sx n="50" d="100"/>
          <a:sy n="50" d="100"/>
        </p:scale>
        <p:origin x="1934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1" d="100"/>
          <a:sy n="61" d="100"/>
        </p:scale>
        <p:origin x="3197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87D07A-C685-91FB-F3D5-37D5415A36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C005D6-6B3C-0156-B372-1E00EF9BA2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BD47A6A-5455-4C9B-8200-4450FA63C84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5C043-9E26-0AE2-99C4-0152299B0E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7428A-CF51-89F6-7A5F-BBE0296E4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2AA4783-AE0E-4C25-A780-C92A8EF05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909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9ACF866-A91D-442A-9637-46806C9E90C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C5AC9DA-5A84-4987-99A7-F8C11A439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693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547688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214219"/>
            <a:ext cx="5681980" cy="4244373"/>
          </a:xfrm>
        </p:spPr>
        <p:txBody>
          <a:bodyPr/>
          <a:lstStyle/>
          <a:p>
            <a:r>
              <a:rPr lang="en-US" sz="19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Who am I ?</a:t>
            </a:r>
          </a:p>
          <a:p>
            <a:endParaRPr lang="en-US" sz="19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9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Volunteer since    ??</a:t>
            </a:r>
          </a:p>
          <a:p>
            <a:r>
              <a:rPr lang="en-US" sz="19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My cancer/family experience </a:t>
            </a:r>
          </a:p>
          <a:p>
            <a:endParaRPr lang="en-US" sz="19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9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Why am I telling you this -  We need volunteers to gift that most precious resource - time and compassion.</a:t>
            </a:r>
          </a:p>
          <a:p>
            <a:endParaRPr lang="en-US" sz="19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9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Of course - donations are welcome – but again – We need Volunteers.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AC9DA-5A84-4987-99A7-F8C11A439E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5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547688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068339"/>
            <a:ext cx="5681980" cy="4928949"/>
          </a:xfrm>
        </p:spPr>
        <p:txBody>
          <a:bodyPr/>
          <a:lstStyle/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All Houston Ground Angels operating costs are supported by public donations, bequests from grateful families and gifts from some patients who have used our services.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We have one full time and one part time paid employee. 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Web site and mission request system provides nearly all information for every patient and all our volunteers.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System patient and volunteer management is provided seven days a week and most all day – limited overnight.  Our staff are REALLY dedicated.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We have no physical office – saves on expenses.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ALL Board members are volunteers and unpaid.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AC9DA-5A84-4987-99A7-F8C11A439E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22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508000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94582" y="3755390"/>
            <a:ext cx="6392228" cy="5085424"/>
          </a:xfrm>
        </p:spPr>
        <p:txBody>
          <a:bodyPr/>
          <a:lstStyle/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We welcome donations of any amount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Our staff have access to a discretionary fund for emergency situations  -</a:t>
            </a:r>
          </a:p>
          <a:p>
            <a:pPr marL="188458"/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pPr marL="188458" indent="-176679">
              <a:buFont typeface="Arial" panose="020B0604020202020204" pitchFamily="34" charset="0"/>
              <a:buChar char="•"/>
            </a:pPr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To provide an UBER if patient is financially distressed</a:t>
            </a:r>
          </a:p>
          <a:p>
            <a:pPr marL="188458" indent="-176679">
              <a:buFont typeface="Arial" panose="020B0604020202020204" pitchFamily="34" charset="0"/>
              <a:buChar char="•"/>
            </a:pPr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pPr marL="188458" indent="-176679">
              <a:buFont typeface="Arial" panose="020B0604020202020204" pitchFamily="34" charset="0"/>
              <a:buChar char="•"/>
            </a:pPr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When a volunteer has committed to carry – but cannot show up, is delayed, taken ill or has a vehicle breakdown</a:t>
            </a:r>
          </a:p>
          <a:p>
            <a:pPr marL="11779"/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pPr marL="188458" indent="-176679">
              <a:buFont typeface="Arial" panose="020B0604020202020204" pitchFamily="34" charset="0"/>
              <a:buChar char="•"/>
            </a:pPr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Emergency food delivery.</a:t>
            </a:r>
          </a:p>
          <a:p>
            <a:pPr marL="188458" indent="-176679">
              <a:buFont typeface="Arial" panose="020B0604020202020204" pitchFamily="34" charset="0"/>
              <a:buChar char="•"/>
            </a:pPr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pPr marL="188458" indent="-176679">
              <a:buFont typeface="Arial" panose="020B0604020202020204" pitchFamily="34" charset="0"/>
              <a:buChar char="•"/>
            </a:pPr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Larger donations can be designated by donor for specific purposes.  </a:t>
            </a:r>
          </a:p>
          <a:p>
            <a:pPr marL="659602" lvl="1" indent="-176679">
              <a:buFont typeface="Arial" panose="020B0604020202020204" pitchFamily="34" charset="0"/>
              <a:buChar char="•"/>
            </a:pPr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New volunteer outreach</a:t>
            </a:r>
          </a:p>
          <a:p>
            <a:pPr marL="659602" lvl="1" indent="-176679">
              <a:buFont typeface="Arial" panose="020B0604020202020204" pitchFamily="34" charset="0"/>
              <a:buChar char="•"/>
            </a:pPr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Gas Cards for volunteers</a:t>
            </a:r>
          </a:p>
          <a:p>
            <a:pPr marL="659602" lvl="1" indent="-176679">
              <a:buFont typeface="Arial" panose="020B0604020202020204" pitchFamily="34" charset="0"/>
              <a:buChar char="•"/>
            </a:pPr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Volunteer hospitality</a:t>
            </a:r>
          </a:p>
          <a:p>
            <a:pPr marL="659602" lvl="1" indent="-176679">
              <a:buFont typeface="Arial" panose="020B0604020202020204" pitchFamily="34" charset="0"/>
              <a:buChar char="•"/>
            </a:pPr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Volunteer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AC9DA-5A84-4987-99A7-F8C11A439E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02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704850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146577"/>
            <a:ext cx="5681980" cy="4399218"/>
          </a:xfrm>
        </p:spPr>
        <p:txBody>
          <a:bodyPr/>
          <a:lstStyle/>
          <a:p>
            <a:pPr marL="188458"/>
            <a:endParaRPr lang="en-US" dirty="0"/>
          </a:p>
          <a:p>
            <a:pPr marL="188458" indent="-176679">
              <a:buFont typeface="Arial" panose="020B0604020202020204" pitchFamily="34" charset="0"/>
              <a:buChar char="•"/>
            </a:pPr>
            <a:r>
              <a:rPr lang="en-US" sz="21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I welcome any questions from y’all - please speak up……now</a:t>
            </a:r>
          </a:p>
          <a:p>
            <a:pPr marL="188458" indent="-176679">
              <a:buFont typeface="Arial" panose="020B0604020202020204" pitchFamily="34" charset="0"/>
              <a:buChar char="•"/>
            </a:pPr>
            <a:endParaRPr lang="en-US" sz="21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pPr marL="188458" indent="-176679">
              <a:buFont typeface="Arial" panose="020B0604020202020204" pitchFamily="34" charset="0"/>
              <a:buChar char="•"/>
            </a:pPr>
            <a:r>
              <a:rPr lang="en-US" sz="21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Please take a bookmark – be reminded to view our website and consider how you can help.</a:t>
            </a:r>
          </a:p>
          <a:p>
            <a:pPr marL="11779"/>
            <a:endParaRPr lang="en-US" sz="21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pPr marL="188458" indent="-176679">
              <a:buFont typeface="Arial" panose="020B0604020202020204" pitchFamily="34" charset="0"/>
              <a:buChar char="•"/>
            </a:pPr>
            <a:r>
              <a:rPr lang="en-US" sz="21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Please join us – we need Volunteers</a:t>
            </a:r>
          </a:p>
          <a:p>
            <a:pPr marL="188458" indent="-176679">
              <a:buFont typeface="Arial" panose="020B0604020202020204" pitchFamily="34" charset="0"/>
              <a:buChar char="•"/>
            </a:pPr>
            <a:endParaRPr lang="en-US" sz="21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pPr marL="188458" indent="-176679">
              <a:buFont typeface="Arial" panose="020B0604020202020204" pitchFamily="34" charset="0"/>
              <a:buChar char="•"/>
            </a:pPr>
            <a:r>
              <a:rPr lang="en-US" sz="21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If you need to speak to me personally, please do so. </a:t>
            </a:r>
          </a:p>
          <a:p>
            <a:pPr marL="188458" indent="-176679">
              <a:buFont typeface="Arial" panose="020B0604020202020204" pitchFamily="34" charset="0"/>
              <a:buChar char="•"/>
            </a:pPr>
            <a:endParaRPr lang="en-US" sz="21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pPr marL="188458" indent="-176679">
              <a:buFont typeface="Arial" panose="020B0604020202020204" pitchFamily="34" charset="0"/>
              <a:buChar char="•"/>
            </a:pPr>
            <a:r>
              <a:rPr lang="en-US" sz="21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Thank you for your attention</a:t>
            </a:r>
          </a:p>
          <a:p>
            <a:pPr marL="188458" indent="-176679">
              <a:buFont typeface="Arial" panose="020B0604020202020204" pitchFamily="34" charset="0"/>
              <a:buChar char="•"/>
            </a:pPr>
            <a:endParaRPr lang="en-US" sz="21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pPr marL="188458" indent="-176679">
              <a:buFont typeface="Arial" panose="020B0604020202020204" pitchFamily="34" charset="0"/>
              <a:buChar char="•"/>
            </a:pPr>
            <a:endParaRPr lang="en-US" sz="21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pPr marL="188458" indent="-176679">
              <a:buFont typeface="Arial" panose="020B0604020202020204" pitchFamily="34" charset="0"/>
              <a:buChar char="•"/>
            </a:pPr>
            <a:endParaRPr lang="en-US" sz="21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AC9DA-5A84-4987-99A7-F8C11A439E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10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1838" y="547688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6959" y="4087899"/>
            <a:ext cx="5681980" cy="4987627"/>
          </a:xfrm>
        </p:spPr>
        <p:txBody>
          <a:bodyPr/>
          <a:lstStyle/>
          <a:p>
            <a:r>
              <a:rPr lang="en-US" sz="14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Houston’s Medical Center is a world renown group of over 19 hospitals that treat the most challenging medical conditions.  Patients travel from all over the country to see the most skilled specialists.</a:t>
            </a:r>
          </a:p>
          <a:p>
            <a:endParaRPr lang="en-US" sz="14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4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Patients travel by car and plane – even by train to get to their treatment – many from far away.</a:t>
            </a:r>
          </a:p>
          <a:p>
            <a:endParaRPr lang="en-US" sz="14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4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Local patients get diagnosed in their local clinics but get passed forward to the Texas Med Center or a remote facility for their critical care – often multiple treatments over many months.</a:t>
            </a:r>
          </a:p>
          <a:p>
            <a:endParaRPr lang="en-US" sz="14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4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I meet many patients who live in REALLY remote places – from a farm – go to town once a week – and now they need to come to Houston. Drove 14 hours the first time – got lost – wiped out with the stress. Now they have to come once a month for over a year – fly to Bush or Hobby airport – ladies on their own – just cannot afford to buy two air tickets.</a:t>
            </a:r>
          </a:p>
          <a:p>
            <a:endParaRPr lang="en-US" sz="14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4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Some local patients are unfortunately confined to their home.  All need our help.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AC9DA-5A84-4987-99A7-F8C11A439E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91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469900"/>
            <a:ext cx="5634038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654" y="3911865"/>
            <a:ext cx="5681980" cy="4557322"/>
          </a:xfrm>
        </p:spPr>
        <p:txBody>
          <a:bodyPr/>
          <a:lstStyle/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Major airlines and “angel” pilots get the flying patients to the airport, but Ground Angels are needed to get them to their hospital or treatment facility.  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There are 17 airports around the Houston area that we serve. Mention your local airports – </a:t>
            </a:r>
            <a:r>
              <a:rPr lang="en-US" sz="1600" b="1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eg</a:t>
            </a:r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: Hooks, Conroe and Bush are local to us here in NW Houston.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Local patients who cannot drive or whose treatment has affected their health need pick up from home and transport to or from the hospital.</a:t>
            </a: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Some local patients are treated at </a:t>
            </a:r>
            <a:r>
              <a:rPr lang="en-US" sz="1600" b="1" dirty="0" err="1">
                <a:latin typeface="Amasis MT Pro Black" panose="02040A04050005020304" pitchFamily="18" charset="0"/>
                <a:cs typeface="Aharoni" panose="02010803020104030203" pitchFamily="2" charset="-79"/>
              </a:rPr>
              <a:t>Willowbrook</a:t>
            </a:r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, the Woodlands, Kingwood and at Cypress hospitals.  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We can only get around 70% of requests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AC9DA-5A84-4987-99A7-F8C11A439E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20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390525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96226" y="3755390"/>
            <a:ext cx="6310024" cy="4901247"/>
          </a:xfrm>
        </p:spPr>
        <p:txBody>
          <a:bodyPr/>
          <a:lstStyle/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Our volunteers meet all sorts of people who are on serious medical journey’s.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Some patients are going to treatment every two weeks or once a month.  Many are in medical trials.  Those in remission may have to come – just every six months or annually.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Many ladies travel solo due to the expense of air fares – and welcome a friendly and compassionate driver – rather than an Uber or the Metro bus system.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All are anxious about their treatment plan and uncertain how to get where they need to be.  Ground Angels are a boost to their wellbeing.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All our drivers gift their time and vehicle costs to help the patient.  There are no fees to the patient.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157833" y="3911865"/>
            <a:ext cx="6548417" cy="5085424"/>
          </a:xfrm>
        </p:spPr>
        <p:txBody>
          <a:bodyPr/>
          <a:lstStyle/>
          <a:p>
            <a:r>
              <a:rPr lang="en-US" dirty="0"/>
              <a:t> </a:t>
            </a:r>
            <a:fld id="{6C5AC9DA-5A84-4987-99A7-F8C11A439EA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0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547688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3990102"/>
            <a:ext cx="5681980" cy="4850712"/>
          </a:xfrm>
        </p:spPr>
        <p:txBody>
          <a:bodyPr/>
          <a:lstStyle/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All open ride requests are listed on a web “Bulletin Board” – we call each ride a mission.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Volunteers choose from listed “ride requests” on a secure website.  Entirely a free choice – which rides to take.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Just under half our drivers are ladies – this is not a man thing.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No obligation to do anything – you look – you choose.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We do ask volunteers to take one ride a month – is that too much?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You know you are doing a good thing – one ride at a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AC9DA-5A84-4987-99A7-F8C11A439E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88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5325" y="647700"/>
            <a:ext cx="5634038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44484" y="4068338"/>
            <a:ext cx="5681980" cy="4849083"/>
          </a:xfrm>
        </p:spPr>
        <p:txBody>
          <a:bodyPr/>
          <a:lstStyle/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Private pilot groups donate their time and plane expenses to get patients to one of 17 airports around the Houston area.  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Those patients are often from very small rural areas – a long distance from a major airport.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They arrive and get off the plane – where are we ? – Where’s the hospital ?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Rental car – hotels – meals – Taxi or Uber. Will we be safe?  What will this cost ?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Over 4400 flight mission requests in 2023 – over 3650 successful rides given.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That’s an average of  ten a day. – but we were unable to get 750 patients.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AC9DA-5A84-4987-99A7-F8C11A439E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81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63341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068338"/>
            <a:ext cx="5681980" cy="4849083"/>
          </a:xfrm>
        </p:spPr>
        <p:txBody>
          <a:bodyPr/>
          <a:lstStyle/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All our patients must be able to get in and out of the volunteers vehicle.- but a gentle hand is always appreciated.  Normally it is one patient/family per trip.  One way only.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Air patients are dropped off either direct to clinics or a nearby hotel.  Ground Angels do not do hotel to clinic trips – as the Med Center and most hotels have a shuttle service.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Inbound local patient riders are picked up at home and dropped at clinics or vice versa – again just one patient per trip.  We are not a bus service.</a:t>
            </a:r>
          </a:p>
          <a:p>
            <a:endParaRPr lang="en-US" sz="16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6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We do not ask – but many patients will share their stories – lost their job – getting a home equity loan to pay for extended treatment – distressed family finances.  No relatives nearby who might help.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AC9DA-5A84-4987-99A7-F8C11A439E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60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673100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0789" y="4146576"/>
            <a:ext cx="5681980" cy="4770845"/>
          </a:xfrm>
        </p:spPr>
        <p:txBody>
          <a:bodyPr/>
          <a:lstStyle/>
          <a:p>
            <a:r>
              <a:rPr lang="en-US" sz="19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Our Non-Profit is GOLD rated  by CANDID – GuideStar</a:t>
            </a:r>
          </a:p>
          <a:p>
            <a:endParaRPr lang="en-US" sz="19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9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Houston Ground Angels have been blessed to be featured on Houston Life (KPRC) – Great Day Houston (KHOU) – Volunteer Vibes (FOX 26) which resulted in a large increase in local ride requests.  But just a few new volunteers.</a:t>
            </a:r>
          </a:p>
          <a:p>
            <a:endParaRPr lang="en-US" sz="19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9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Our most active volunteers make 2-3 rides a day – they live in the Hobby airport area.</a:t>
            </a:r>
          </a:p>
          <a:p>
            <a:endParaRPr lang="en-US" sz="19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9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We REALLY need volunteers to just take one or two rides a month – could you do that?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AC9DA-5A84-4987-99A7-F8C11A439E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64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573088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008437"/>
            <a:ext cx="5681980" cy="4322610"/>
          </a:xfrm>
        </p:spPr>
        <p:txBody>
          <a:bodyPr/>
          <a:lstStyle/>
          <a:p>
            <a:r>
              <a:rPr lang="en-US" sz="19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IAH Bush &amp; Hobby are the main airports.</a:t>
            </a:r>
          </a:p>
          <a:p>
            <a:endParaRPr lang="en-US" sz="19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9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Total mission trip time is around 2½ hours depending on traffic.</a:t>
            </a:r>
          </a:p>
          <a:p>
            <a:endParaRPr lang="en-US" sz="19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9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Some “angel ” flights arrive at Hooks from nearby states and west Texas.</a:t>
            </a:r>
          </a:p>
          <a:p>
            <a:endParaRPr lang="en-US" sz="19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9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Many patients travel on their own, or are accompanied by a relative – sometimes a caregiver.  Child with a parent etc.</a:t>
            </a:r>
          </a:p>
          <a:p>
            <a:endParaRPr lang="en-US" sz="1900" b="1" dirty="0"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r>
              <a:rPr lang="en-US" sz="1900" b="1" dirty="0">
                <a:latin typeface="Amasis MT Pro Black" panose="02040A04050005020304" pitchFamily="18" charset="0"/>
                <a:cs typeface="Aharoni" panose="02010803020104030203" pitchFamily="2" charset="-79"/>
              </a:rPr>
              <a:t>Other airports – Ellington, Sugarland, Baytown, West Houston, Brazoria County.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AC9DA-5A84-4987-99A7-F8C11A439E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24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914B-4CB8-49CA-9197-9170011B69D2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5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28A6-1617-4087-B00F-50B129D9CAA0}" type="datetime1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62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E860-528B-435E-9CD4-EFFAD8CBDC10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43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E9D0-3D7F-4CC8-84BB-7F4619861412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2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CD70D-04D8-4B34-ABC4-2E6FB8164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9470DE-0540-49F7-B8D1-6045A21DD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3B8AF-9935-4EC9-B48E-A8F767284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70FC2-5083-4B01-862A-277D5FAE5ACE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26CDC-1F9D-4863-AF1E-E95534440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13681-E62A-4D02-9E80-7EDDF578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55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5B1D-F400-48AF-A9A5-2D16868BB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F4E52-5926-4A20-901C-7421EA3AE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D5D47-1218-43E6-91F7-092970C8E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5C23-4C50-497C-AE10-2617D58AE107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0F7CB-DFF6-4CCE-92F6-C20517360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B64DE-ACD4-436D-9BD5-693430EBC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20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522DA-BD4E-433E-B024-27F95E8C4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AE3FA-9760-41D1-A811-A8C73756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7AD2D-0CAD-462B-8516-C797EED97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77C6-666F-4EB2-A84C-5E3050F1DB5D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08EA1-48C1-4513-80B5-A04A3912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21A4B-3A9A-49D7-9706-2CD5118D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57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85843-D30A-40B8-8C45-7ED4645DF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41B64-80E9-4DC8-AE6B-39D6A0B14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8EF3D-34AB-4EC7-B710-D54E4FA51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01189-CB07-41CE-9F20-0F31A8773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F7A5-A6ED-4171-B06E-C6944D5EBFC8}" type="datetime1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6F0C6-78D9-4476-9649-3FE0A31A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DCE8D-026E-499A-B625-1E2FBCD9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1065-A360-4E68-AE98-F5FFE10B2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6055F-8C7D-4D44-80D1-14C37067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AC64E-DC7B-432A-8DDD-251EFF55A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2A8236-6684-46A8-836D-340564105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A124E-DA73-48F0-B954-F4053E9D34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6AFBBA-BB4C-4F97-A9E2-0C4D10999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943D-472C-45FD-ADD7-08AD7683030E}" type="datetime1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708214-FB81-445B-BFD4-2E5BC2CAF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5A5746-5D80-4878-A7B6-AD535F52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97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9CDC6-A207-41FE-9766-4B1AAC951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E6AF8F-8DB4-4087-9E69-1402CEB27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E72C-2977-43C9-A8F5-4656E6A19181}" type="datetime1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7C3A3F-B9E5-4466-8B36-8631C7259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9A81C-BE48-4263-ADA9-D2B34C1C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89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AE2CDF-5D22-4722-9167-A15162D34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28F10-DD26-4D4E-BD51-28F0606DD8C1}" type="datetime1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652CC-A60A-4A45-876D-BFE3F592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849C0-C95F-46EE-B78C-E4AEA371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4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0D71-043C-4489-9B82-78848CCE4E1B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WWW.houstongroundangels.org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84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04CE5-C27B-4C9A-A4C2-E7CA5254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0AA08-AD32-4316-88D0-71ABC3B85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FC9D7-7A53-40E9-B634-749C8BE33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E2709-D9B3-4183-8DF5-C95588C7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CC2B-688E-4A85-86C9-FE0156ACE674}" type="datetime1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4DC9B-6A3F-4997-947B-B51C330B4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4686A-10DD-44D1-B128-BA6656EA2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3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D7D46-D60F-4C8B-8978-0AA0A8182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676D3-E689-4BA3-B06B-FEFBD489B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19E9A-9999-4EFA-80D3-ECB042784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633E9-3D8F-446C-8DBD-79A298843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650B-FEF0-4B48-9D02-C57669BC0F21}" type="datetime1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26FD8-2756-4ED1-951D-AB58C0B2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0BC03-9432-46D8-A926-1A05BD2E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6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75303-ACC5-4FEC-B68D-B1E64333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83047-3351-4027-82E5-2FDDBEB06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7A7A0-9422-4E5C-846B-69F2FCE8B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60BC-C893-4413-8785-F03CF8DF972E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73CA2-1818-4DB0-B222-98FCB313A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C4FB3-91D3-47D9-B27E-AF3E6445B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53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5DA85C-12D6-4993-9EC5-A404292075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1EE0E1-AD22-4807-8006-2ED2E372B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91C32-B47D-4E1C-832F-765E8D45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3BCF-8F96-4165-A40F-CE3B20709A1F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1D17C-641D-4BE1-AF16-93FE51E5B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AA22-8BD5-4313-94EA-E3D83F967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0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13BA3-B55F-4F43-BF95-A134A995B538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 b="1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WWW.houstongroundangels.org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2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F6DC5-8708-4CD0-824B-BD89FE9179D5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4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14CFB-D6BA-4582-8977-8AF7A8C8327A}" type="datetime1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7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A5FC8-D353-461B-80F6-13D94557D410}" type="datetime1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08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9307-32EF-46BC-89D8-6FFFB35E0882}" type="datetime1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9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3AC59-EE3B-4573-BD69-7C6CA05C5357}" type="datetime1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4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8CE2-A3CE-4BBC-B75E-762F031F5B3C}" type="datetime1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WWW.houstongroundangels.org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4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7BAA-CB38-4EA1-B422-2C2D2881FE49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WWW.houstongroundangels.org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9E5F2-F932-483F-8F76-F0A1E2C16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8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64B4E3-320B-4468-AECB-1B2A85683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BD1CF-6EEB-4F56-8D24-FCECE59D9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8CC83-DAB4-466B-811C-0FC902E75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31D2E-CDEA-4740-A267-9357A9B74732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57379-BEBE-490D-A146-EDA71721D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WWW.houstongroundangels.org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8AF8-938C-4DD8-8E3D-5DF3724EE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1547D-6839-433F-8B3D-3620D732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7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myedmondsnews.com/2017/12/parking-lot-wsdot-reports-freeway-congestion-getting-worse/" TargetMode="External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pngimg.com/download/22759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6F44D92-AE23-4E91-B512-BF23EE78D7AA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11811000" cy="659148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 descr="A drawing of a person&#10;&#10;Description automatically generated">
            <a:extLst>
              <a:ext uri="{FF2B5EF4-FFF2-40B4-BE49-F238E27FC236}">
                <a16:creationId xmlns:a16="http://schemas.microsoft.com/office/drawing/2014/main" id="{5D577327-4299-4607-98B1-FD37EE9CD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1194070"/>
            <a:ext cx="5276850" cy="2721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FDBB69-DB86-4D2A-A315-328A6F457626}"/>
              </a:ext>
            </a:extLst>
          </p:cNvPr>
          <p:cNvSpPr/>
          <p:nvPr/>
        </p:nvSpPr>
        <p:spPr>
          <a:xfrm>
            <a:off x="2025546" y="233334"/>
            <a:ext cx="8185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Welcom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 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&amp; Introduction to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E57609-23BC-437B-A45D-DBDEC035C950}"/>
              </a:ext>
            </a:extLst>
          </p:cNvPr>
          <p:cNvSpPr/>
          <p:nvPr/>
        </p:nvSpPr>
        <p:spPr>
          <a:xfrm>
            <a:off x="9067800" y="5916780"/>
            <a:ext cx="26881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Prepared by Derek King</a:t>
            </a:r>
          </a:p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January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56B42-739A-4C94-A80E-9D4280365E8D}"/>
              </a:ext>
            </a:extLst>
          </p:cNvPr>
          <p:cNvSpPr txBox="1"/>
          <p:nvPr/>
        </p:nvSpPr>
        <p:spPr>
          <a:xfrm>
            <a:off x="4263125" y="5428355"/>
            <a:ext cx="3665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2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www.groundangels.org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D64458-3519-9C48-36EA-FFD6AE8D3FC7}"/>
              </a:ext>
            </a:extLst>
          </p:cNvPr>
          <p:cNvSpPr/>
          <p:nvPr/>
        </p:nvSpPr>
        <p:spPr>
          <a:xfrm>
            <a:off x="3943348" y="5506964"/>
            <a:ext cx="4305300" cy="97155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www.GroundAngels.org </a:t>
            </a:r>
            <a:endParaRPr kumimoji="0" lang="en-US" sz="1600" b="0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Houston based non-profit group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F77F32-FC55-975D-EAD2-7F015A067276}"/>
              </a:ext>
            </a:extLst>
          </p:cNvPr>
          <p:cNvSpPr/>
          <p:nvPr/>
        </p:nvSpPr>
        <p:spPr>
          <a:xfrm>
            <a:off x="4080818" y="3953470"/>
            <a:ext cx="40747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Founded in 2000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F92EB-F7C3-E6F8-1284-5ADB2C0A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1</a:t>
            </a:fld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526FAEF-CAA9-1681-A443-F36A9069B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583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28"/>
    </mc:Choice>
    <mc:Fallback>
      <p:transition spd="slow" advTm="3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11D3D-2442-4E63-AC7E-AF295CC8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44987"/>
            <a:ext cx="4343400" cy="4851013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Volunteers pick rides at times of their choosing.</a:t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All on a secure message board.</a:t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Just one ride a month – makes a difference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6CEEED-D8CF-43D8-952B-05FB36975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8" b="15868"/>
          <a:stretch/>
        </p:blipFill>
        <p:spPr>
          <a:xfrm>
            <a:off x="5225700" y="304800"/>
            <a:ext cx="6676734" cy="5764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A00EC9-E504-4D91-9FF6-7B0556951F8E}"/>
              </a:ext>
            </a:extLst>
          </p:cNvPr>
          <p:cNvSpPr txBox="1"/>
          <p:nvPr/>
        </p:nvSpPr>
        <p:spPr>
          <a:xfrm>
            <a:off x="5051312" y="6172200"/>
            <a:ext cx="716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2020 Volunteer of the Year presentation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35C325-9036-66CE-C06E-41AA0E2BB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10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6E9B29-C456-0D78-29F9-BB64F1027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54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16"/>
    </mc:Choice>
    <mc:Fallback>
      <p:transition spd="slow" advTm="60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6F30AC-D396-44EC-8CD4-55BC88BD4223}"/>
              </a:ext>
            </a:extLst>
          </p:cNvPr>
          <p:cNvSpPr/>
          <p:nvPr/>
        </p:nvSpPr>
        <p:spPr>
          <a:xfrm>
            <a:off x="914400" y="304800"/>
            <a:ext cx="10344150" cy="5847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Houston Ground Angels (HGA) needs to increase driver volunteers to maintain our mission.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>
                  <a:lumMod val="5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Volunteers who provide just one or two rides per month make a significant contribution to our success. </a:t>
            </a:r>
            <a:r>
              <a:rPr lang="en-US" sz="3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Every </a:t>
            </a:r>
            <a:r>
              <a:rPr kumimoji="0" lang="en-US" sz="3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ride is highly appreciated by the Patients in need.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>
                  <a:lumMod val="5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New driver Volunteers </a:t>
            </a:r>
            <a:r>
              <a:rPr lang="en-US" sz="3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can be mentored by existing drivers to help them get started.  CONTACT us to discuss your availability and sign up to provide this caring and worthwhile service.</a:t>
            </a:r>
            <a:endParaRPr kumimoji="0" lang="en-US" sz="3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>
                  <a:lumMod val="5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70BF47-6830-BACD-8273-6DEA02E41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11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93A492-9F9D-8783-1931-A17251385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014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38"/>
    </mc:Choice>
    <mc:Fallback>
      <p:transition spd="slow" advTm="6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11D3D-2442-4E63-AC7E-AF295CC8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14111"/>
            <a:ext cx="11887200" cy="5600889"/>
          </a:xfr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 show visitors to Houston and community residents in challenged circumstances the best of Houston – by getting them to their critical treatment</a:t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Please consider joining us as a volunteer driver</a:t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AE59AC-CEFF-DE9D-4D40-14F7822B4CBC}"/>
              </a:ext>
            </a:extLst>
          </p:cNvPr>
          <p:cNvSpPr txBox="1">
            <a:spLocks/>
          </p:cNvSpPr>
          <p:nvPr/>
        </p:nvSpPr>
        <p:spPr>
          <a:xfrm>
            <a:off x="4114800" y="4838511"/>
            <a:ext cx="7924800" cy="190537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www.groundangels.org</a:t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F7B720-8D9B-1816-D57C-9318B283B0C5}"/>
              </a:ext>
            </a:extLst>
          </p:cNvPr>
          <p:cNvSpPr txBox="1">
            <a:spLocks/>
          </p:cNvSpPr>
          <p:nvPr/>
        </p:nvSpPr>
        <p:spPr>
          <a:xfrm>
            <a:off x="152400" y="4838511"/>
            <a:ext cx="5410200" cy="190537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D8AB71B-1642-44E3-A396-4441EB2D0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572000"/>
            <a:ext cx="3499355" cy="18074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B3D222-E4D3-F61F-60D0-670FDD34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12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03B5ACC-B961-DAC4-688D-492C80040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081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46"/>
    </mc:Choice>
    <mc:Fallback>
      <p:transition spd="slow" advTm="41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0EE00-4C4B-42F6-A36D-E940CAB9C3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raffic on a highway&#10;&#10;Description automatically generated with low confidence">
            <a:extLst>
              <a:ext uri="{FF2B5EF4-FFF2-40B4-BE49-F238E27FC236}">
                <a16:creationId xmlns:a16="http://schemas.microsoft.com/office/drawing/2014/main" id="{3E6B8B14-74C3-4539-B65D-16010AD8C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-3021330" y="-601573"/>
            <a:ext cx="15354300" cy="7600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E1D828-5823-4FB0-9FC8-39519BC1B0C6}"/>
              </a:ext>
            </a:extLst>
          </p:cNvPr>
          <p:cNvSpPr txBox="1"/>
          <p:nvPr/>
        </p:nvSpPr>
        <p:spPr>
          <a:xfrm>
            <a:off x="3818373" y="9338628"/>
            <a:ext cx="72683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tooltip="http://myedmondsnews.com/2017/12/parking-lot-wsdot-reports-freeway-congestion-getting-worse/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0CD73D-2BC3-414E-AABA-9AFBF84D2B2D}"/>
              </a:ext>
            </a:extLst>
          </p:cNvPr>
          <p:cNvSpPr/>
          <p:nvPr/>
        </p:nvSpPr>
        <p:spPr>
          <a:xfrm>
            <a:off x="329122" y="995940"/>
            <a:ext cx="1188135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50" normalizeH="0" baseline="0" noProof="0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VOLUNTEER DRIVERS NEEDED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50" normalizeH="0" baseline="0" noProof="0" dirty="0">
              <a:ln w="9525" cmpd="sng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50" normalizeH="0" baseline="0" noProof="0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HOUSTON GROUND ANGELS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F40574F-A85D-41B7-99AA-598C529D30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4" y="5048113"/>
            <a:ext cx="2886074" cy="14906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22C467-88E8-D87E-DDD1-FF6B15E8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2</a:t>
            </a:fld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ACD4D8B-C8C3-3F59-6713-432DBE0B6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108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39"/>
    </mc:Choice>
    <mc:Fallback>
      <p:transition spd="slow" advTm="90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5 -3.33333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45465-6DEC-418D-AEDC-AB47468958F4}"/>
              </a:ext>
            </a:extLst>
          </p:cNvPr>
          <p:cNvSpPr/>
          <p:nvPr/>
        </p:nvSpPr>
        <p:spPr>
          <a:xfrm>
            <a:off x="381000" y="685800"/>
            <a:ext cx="11430000" cy="49552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Providing caring and compassionate rides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 you have about 1 to 3 hours to provide transportation for a cancer patient to and from a local clinic or the Texas Medical Center ?  </a:t>
            </a:r>
          </a:p>
          <a:p>
            <a:pPr lvl="0" algn="ctr">
              <a:defRPr/>
            </a:pP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lvl="0" algn="ctr">
              <a:defRPr/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HGA needs driver 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V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</a:rPr>
              <a:t>olunteers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</a:rPr>
              <a:t> !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A01E9E-0867-FAA9-B5EE-1097723D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3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FC6637-7CFB-50F3-61C8-7967E97E4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059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05"/>
    </mc:Choice>
    <mc:Fallback>
      <p:transition spd="slow" advTm="69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11D3D-2442-4E63-AC7E-AF295CC8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3266" y="399234"/>
            <a:ext cx="4017262" cy="592536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 move patients to and from the Texas Medical Center and clinics across the Houston area. </a:t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From their homes and also those flying in for critical treatment</a:t>
            </a:r>
          </a:p>
        </p:txBody>
      </p:sp>
      <p:pic>
        <p:nvPicPr>
          <p:cNvPr id="6" name="Content Placeholder 5" descr="A picture containing person, car&#10;&#10;Description automatically generated">
            <a:extLst>
              <a:ext uri="{FF2B5EF4-FFF2-40B4-BE49-F238E27FC236}">
                <a16:creationId xmlns:a16="http://schemas.microsoft.com/office/drawing/2014/main" id="{646CEEED-D8CF-43D8-952B-05FB36975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7957" b="-1"/>
          <a:stretch/>
        </p:blipFill>
        <p:spPr>
          <a:xfrm>
            <a:off x="121446" y="80388"/>
            <a:ext cx="7413209" cy="67474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351025-FED9-F6ED-9E15-E7DBA8B5A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4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7C54470-A251-0940-C833-1E241A02A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2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11"/>
    </mc:Choice>
    <mc:Fallback>
      <p:transition spd="slow" advTm="60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6F30AC-D396-44EC-8CD4-55BC88BD4223}"/>
              </a:ext>
            </a:extLst>
          </p:cNvPr>
          <p:cNvSpPr/>
          <p:nvPr/>
        </p:nvSpPr>
        <p:spPr>
          <a:xfrm>
            <a:off x="1314450" y="457200"/>
            <a:ext cx="9563100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We are a registered Non-Profit, 501 (c-3) organization established in 2000. </a:t>
            </a:r>
            <a:endParaRPr kumimoji="0" 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>
                  <a:lumMod val="5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>
                  <a:lumMod val="5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defRPr/>
            </a:pPr>
            <a:r>
              <a:rPr lang="en-US" sz="2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Volunteers pick a time that is most convenient for them to select a mission.  Every mission fulfills a great need and is truly appreciated for all those we serve. </a:t>
            </a:r>
          </a:p>
          <a:p>
            <a:pPr algn="ctr">
              <a:defRPr/>
            </a:pPr>
            <a:endParaRPr lang="en-US" sz="2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>
                  <a:lumMod val="5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  <a:p>
            <a:pPr lvl="0" algn="ctr">
              <a:defRPr/>
            </a:pPr>
            <a:r>
              <a:rPr lang="en-US" sz="2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Our secure website provides logged in volunteers with specific mission data such as day, time, passenger details, pick up and drop off locations.  </a:t>
            </a:r>
          </a:p>
          <a:p>
            <a:pPr lvl="0" algn="ctr">
              <a:defRPr/>
            </a:pPr>
            <a:endParaRPr kumimoji="0" 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>
                  <a:lumMod val="5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volunteer’s gift to the patient is their time and expense to safely complete one part of their treatment journey.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E4E675-C064-448C-FF48-F7A86052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DC8B2A-DB0F-AB2F-B785-7691FBDFE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344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94"/>
    </mc:Choice>
    <mc:Fallback>
      <p:transition spd="slow" advTm="5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11D3D-2442-4E63-AC7E-AF295CC8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62" y="1495295"/>
            <a:ext cx="4017262" cy="406322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Picking up at 17 small airports around the Houston metro area and from  Hobby/Bush.</a:t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 meet angel flights every day.</a:t>
            </a:r>
          </a:p>
        </p:txBody>
      </p:sp>
      <p:pic>
        <p:nvPicPr>
          <p:cNvPr id="8" name="Content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38F248C-642F-4BAD-9A33-46336994F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22946"/>
          <a:stretch/>
        </p:blipFill>
        <p:spPr>
          <a:xfrm>
            <a:off x="4801269" y="294464"/>
            <a:ext cx="7161284" cy="528877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3789A2-0375-43A9-B620-212F6EF331CA}"/>
              </a:ext>
            </a:extLst>
          </p:cNvPr>
          <p:cNvSpPr txBox="1"/>
          <p:nvPr/>
        </p:nvSpPr>
        <p:spPr>
          <a:xfrm>
            <a:off x="4825982" y="5877699"/>
            <a:ext cx="716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Pilot, Patient and companion, Ground Angel driver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3E949-3CA3-9BD6-F81F-828A8B66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625AF2E-905E-1F6A-4493-F2BEBA805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6910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51"/>
    </mc:Choice>
    <mc:Fallback>
      <p:transition spd="slow" advTm="69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8CC87B-C247-4F84-8E3C-EA1D5BADB2FC}"/>
              </a:ext>
            </a:extLst>
          </p:cNvPr>
          <p:cNvSpPr/>
          <p:nvPr/>
        </p:nvSpPr>
        <p:spPr>
          <a:xfrm>
            <a:off x="342900" y="427434"/>
            <a:ext cx="11506200" cy="5847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Around 3000 patients a day enter the doors of the Texas Medical Center, travelling from all over North America.</a:t>
            </a:r>
          </a:p>
          <a:p>
            <a:endParaRPr lang="en-US" sz="3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en-US" sz="3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Arriving in Houston can be a daunting prospect; finding and getting directions, the traffic and the travel expense ($80-100 one way) plus hotel and medical expenses. </a:t>
            </a:r>
          </a:p>
          <a:p>
            <a:endParaRPr lang="en-US" sz="3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>
                  <a:lumMod val="5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  <a:p>
            <a:r>
              <a:rPr lang="en-US" sz="3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Patients may be here for just one day</a:t>
            </a:r>
          </a:p>
          <a:p>
            <a:r>
              <a:rPr lang="en-US" sz="3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or sometimes for weeks, and often </a:t>
            </a:r>
          </a:p>
          <a:p>
            <a:r>
              <a:rPr lang="en-US" sz="3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have to make many return treatment </a:t>
            </a:r>
          </a:p>
          <a:p>
            <a:r>
              <a:rPr lang="en-US" sz="3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visits.  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 descr="A picture containing balloon&#10;&#10;Description automatically generated">
            <a:extLst>
              <a:ext uri="{FF2B5EF4-FFF2-40B4-BE49-F238E27FC236}">
                <a16:creationId xmlns:a16="http://schemas.microsoft.com/office/drawing/2014/main" id="{E1D56991-7143-4663-8CB9-05E9749AA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077200" y="3028309"/>
            <a:ext cx="3538286" cy="3538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ABD601-DB1D-4FE9-B81A-C2F59099BF77}"/>
              </a:ext>
            </a:extLst>
          </p:cNvPr>
          <p:cNvSpPr txBox="1"/>
          <p:nvPr/>
        </p:nvSpPr>
        <p:spPr>
          <a:xfrm>
            <a:off x="2667000" y="6858000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pngimg.com/download/22759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/3.0/"/>
              </a:rPr>
              <a:t>CC BY-NC</a:t>
            </a:r>
            <a:endParaRPr lang="en-US" sz="9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DF3B81-BEEB-7A22-4B5C-5B34302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7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CBC9DC5-CD99-A60B-284B-BDA0FA8CE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228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51"/>
    </mc:Choice>
    <mc:Fallback>
      <p:transition spd="slow" advTm="7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11D3D-2442-4E63-AC7E-AF295CC8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0" y="741328"/>
            <a:ext cx="4098286" cy="4440272"/>
          </a:xfrm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 volunteers provided 4600+ rides in 2023.</a:t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Local patient requests are increasing.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789A2-0375-43A9-B620-212F6EF331CA}"/>
              </a:ext>
            </a:extLst>
          </p:cNvPr>
          <p:cNvSpPr txBox="1"/>
          <p:nvPr/>
        </p:nvSpPr>
        <p:spPr>
          <a:xfrm>
            <a:off x="-5845" y="5824804"/>
            <a:ext cx="761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MDA drop off - Ground Angel driver  and Patient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ADDB6BA-7B1F-323A-DB1E-220FFED70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8559"/>
            <a:ext cx="7222485" cy="5446441"/>
          </a:xfrm>
          <a:ln w="44450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AAE57-A224-E770-FD4A-BD1EAD25A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547D-6839-433F-8B3D-3620D73251DA}" type="slidenum">
              <a:rPr lang="en-US" smtClean="0"/>
              <a:t>8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B2C65C-3266-378C-7B6A-DA71CE54A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127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44"/>
    </mc:Choice>
    <mc:Fallback>
      <p:transition spd="slow" advTm="49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AC7AE6A-5A0F-4EE3-9C10-ED78886A1C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B0A61C1-579C-4AA1-A1B1-832F186EE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64075"/>
            <a:ext cx="8763000" cy="5929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3FB9CA-1E91-42F5-B38E-0F9E697E5D1B}"/>
              </a:ext>
            </a:extLst>
          </p:cNvPr>
          <p:cNvSpPr txBox="1"/>
          <p:nvPr/>
        </p:nvSpPr>
        <p:spPr>
          <a:xfrm>
            <a:off x="8724900" y="584537"/>
            <a:ext cx="1752600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Hobby and Bush are the main airports, but private planes fly in and out to a number of small airfields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38CD3A-C64A-0ED9-4EAE-832FF5E6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E5F2-F932-483F-8F76-F0A1E2C16CFE}" type="slidenum">
              <a:rPr lang="en-US" smtClean="0"/>
              <a:t>9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4C4FD21-6881-409F-CC96-4BE140D5A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272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03"/>
    </mc:Choice>
    <mc:Fallback>
      <p:transition spd="slow" advTm="5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1786</Words>
  <Application>Microsoft Office PowerPoint</Application>
  <PresentationFormat>Widescreen</PresentationFormat>
  <Paragraphs>195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Amasis MT Pro Black</vt:lpstr>
      <vt:lpstr>Aptos</vt:lpstr>
      <vt:lpstr>Arial</vt:lpstr>
      <vt:lpstr>Arial Black</vt:lpstr>
      <vt:lpstr>Calibri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We move patients to and from the Texas Medical Center and clinics across the Houston area.   From their homes and also those flying in for critical treatment</vt:lpstr>
      <vt:lpstr>PowerPoint Presentation</vt:lpstr>
      <vt:lpstr>Picking up at 17 small airports around the Houston metro area and from  Hobby/Bush.  We meet angel flights every day.</vt:lpstr>
      <vt:lpstr>PowerPoint Presentation</vt:lpstr>
      <vt:lpstr>Our volunteers provided 4600+ rides in 2023.   Local patient requests are increasing.</vt:lpstr>
      <vt:lpstr>PowerPoint Presentation</vt:lpstr>
      <vt:lpstr>Volunteers pick rides at times of their choosing.  All on a secure message board.  Just one ride a month – makes a difference</vt:lpstr>
      <vt:lpstr>PowerPoint Presentation</vt:lpstr>
      <vt:lpstr>We show visitors to Houston and community residents in challenged circumstances the best of Houston – by getting them to their critical treatment  Please consider joining us as a volunteer driver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King</dc:creator>
  <cp:lastModifiedBy>Derek-Ann King</cp:lastModifiedBy>
  <cp:revision>85</cp:revision>
  <cp:lastPrinted>2024-10-22T20:42:42Z</cp:lastPrinted>
  <dcterms:created xsi:type="dcterms:W3CDTF">2019-02-05T19:12:50Z</dcterms:created>
  <dcterms:modified xsi:type="dcterms:W3CDTF">2025-04-03T21:14:03Z</dcterms:modified>
</cp:coreProperties>
</file>